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67" r:id="rId3"/>
    <p:sldId id="257" r:id="rId4"/>
    <p:sldId id="309" r:id="rId5"/>
    <p:sldId id="297" r:id="rId6"/>
    <p:sldId id="308" r:id="rId7"/>
    <p:sldId id="310" r:id="rId8"/>
    <p:sldId id="299" r:id="rId9"/>
    <p:sldId id="262" r:id="rId10"/>
    <p:sldId id="261" r:id="rId11"/>
    <p:sldId id="263" r:id="rId12"/>
    <p:sldId id="289" r:id="rId13"/>
    <p:sldId id="300" r:id="rId14"/>
    <p:sldId id="285" r:id="rId15"/>
    <p:sldId id="286" r:id="rId16"/>
    <p:sldId id="298" r:id="rId17"/>
    <p:sldId id="301" r:id="rId18"/>
    <p:sldId id="302" r:id="rId19"/>
    <p:sldId id="275" r:id="rId20"/>
    <p:sldId id="304" r:id="rId21"/>
    <p:sldId id="259" r:id="rId22"/>
    <p:sldId id="268" r:id="rId23"/>
    <p:sldId id="271" r:id="rId24"/>
    <p:sldId id="281" r:id="rId25"/>
    <p:sldId id="282" r:id="rId26"/>
    <p:sldId id="291" r:id="rId27"/>
    <p:sldId id="293" r:id="rId28"/>
    <p:sldId id="305" r:id="rId29"/>
    <p:sldId id="278" r:id="rId30"/>
    <p:sldId id="306" r:id="rId31"/>
    <p:sldId id="316" r:id="rId32"/>
    <p:sldId id="314" r:id="rId33"/>
    <p:sldId id="279" r:id="rId34"/>
    <p:sldId id="307" r:id="rId35"/>
    <p:sldId id="313" r:id="rId36"/>
    <p:sldId id="319" r:id="rId37"/>
    <p:sldId id="318" r:id="rId38"/>
    <p:sldId id="320" r:id="rId39"/>
    <p:sldId id="322" r:id="rId40"/>
    <p:sldId id="323" r:id="rId41"/>
    <p:sldId id="266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83" autoAdjust="0"/>
  </p:normalViewPr>
  <p:slideViewPr>
    <p:cSldViewPr snapToGrid="0" snapToObjects="1">
      <p:cViewPr>
        <p:scale>
          <a:sx n="72" d="100"/>
          <a:sy n="72" d="100"/>
        </p:scale>
        <p:origin x="-56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media/image1.jp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jpg>
</file>

<file path=ppt/media/image18.jpg>
</file>

<file path=ppt/media/image19.tiff>
</file>

<file path=ppt/media/image2.png>
</file>

<file path=ppt/media/image20.tiff>
</file>

<file path=ppt/media/image21.tiff>
</file>

<file path=ppt/media/image27.jpg>
</file>

<file path=ppt/media/image3.png>
</file>

<file path=ppt/media/image4.png>
</file>

<file path=ppt/media/image5.tiff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E6E77-3283-344D-9AC2-FD5DD182305F}" type="datetimeFigureOut">
              <a:rPr lang="en-US" smtClean="0"/>
              <a:t>2/9/15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A4C59-9997-D64D-B418-4F4AB05D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87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2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2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result</a:t>
            </a:r>
            <a:r>
              <a:rPr lang="en-US" baseline="0" dirty="0" smtClean="0"/>
              <a:t> of the high amount of </a:t>
            </a:r>
            <a:r>
              <a:rPr lang="en-US" baseline="0" dirty="0" err="1" smtClean="0"/>
              <a:t>specificy</a:t>
            </a:r>
            <a:r>
              <a:rPr lang="en-US" baseline="0" dirty="0" smtClean="0"/>
              <a:t> for each repository and data center, when bringing records together, or publishing to more general repositories, there’s a need to translate, (or crosswalk) one standard into another. 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9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</a:t>
            </a:r>
            <a:r>
              <a:rPr lang="en-US" baseline="0" dirty="0" smtClean="0"/>
              <a:t> to take a few minutes to talk about the particular metadata needs of research data.  As </a:t>
            </a:r>
            <a:r>
              <a:rPr lang="en-US" baseline="0" dirty="0" err="1" smtClean="0"/>
              <a:t>nic</a:t>
            </a:r>
            <a:r>
              <a:rPr lang="en-US" baseline="0" dirty="0" smtClean="0"/>
              <a:t> reviewed…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36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can seem like a lot – so</a:t>
            </a:r>
            <a:r>
              <a:rPr lang="en-US" baseline="0" dirty="0" smtClean="0"/>
              <a:t> let’s reframe this according to one of the lifecycle models we looked at yesterday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Another way to divide types of metadata is by the groups of users it aims to serve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we start looking at and comparing schemas its important to ask, “what’s</a:t>
            </a:r>
            <a:r>
              <a:rPr lang="en-US" baseline="0" dirty="0" smtClean="0"/>
              <a:t> the goal”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She’s not talking about data – </a:t>
            </a:r>
          </a:p>
          <a:p>
            <a:r>
              <a:rPr lang="en-US" baseline="0" dirty="0" smtClean="0"/>
              <a:t>Still an emerging set of resources about data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87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questions</a:t>
            </a:r>
            <a:r>
              <a:rPr lang="en-US" baseline="0" dirty="0" smtClean="0"/>
              <a:t> point to the need to also evaluate consumer needs: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1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categories are similar to </a:t>
            </a:r>
            <a:r>
              <a:rPr lang="en-US" baseline="0" dirty="0" err="1" smtClean="0"/>
              <a:t>descrptive</a:t>
            </a:r>
            <a:r>
              <a:rPr lang="en-US" baseline="0" dirty="0" smtClean="0"/>
              <a:t>, technical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9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research data, more often than not, if</a:t>
            </a:r>
            <a:r>
              <a:rPr lang="en-US" baseline="0" dirty="0" smtClean="0"/>
              <a:t>  this means trying to find a domain-specific standard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58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5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63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3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5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7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228D5-5F93-BB4A-964B-203967C46295}" type="datetimeFigureOut">
              <a:rPr lang="en-US" smtClean="0"/>
              <a:t>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CWS_Bann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705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png"/><Relationship Id="rId6" Type="http://schemas.openxmlformats.org/officeDocument/2006/relationships/image" Target="../media/image9.jpg"/><Relationship Id="rId7" Type="http://schemas.openxmlformats.org/officeDocument/2006/relationships/image" Target="../media/image10.tiff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Metadata II: Evaluating and Selecting Metadata Schemas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6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“Nine questions” for needs assessment</a:t>
            </a:r>
            <a:endParaRPr lang="en-US" sz="36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Kennedy, 2008: </a:t>
            </a:r>
          </a:p>
          <a:p>
            <a:endParaRPr lang="en-US" dirty="0"/>
          </a:p>
          <a:p>
            <a:pPr lvl="1"/>
            <a:r>
              <a:rPr lang="en-US" dirty="0" smtClean="0"/>
              <a:t>Who will be using the collection?</a:t>
            </a:r>
          </a:p>
          <a:p>
            <a:pPr lvl="1"/>
            <a:r>
              <a:rPr lang="en-US" dirty="0" smtClean="0"/>
              <a:t>Who is the collection cataloguer?</a:t>
            </a:r>
          </a:p>
          <a:p>
            <a:pPr lvl="1"/>
            <a:r>
              <a:rPr lang="en-US" dirty="0" smtClean="0"/>
              <a:t>How much time/money do you have?</a:t>
            </a:r>
          </a:p>
          <a:p>
            <a:pPr lvl="1"/>
            <a:r>
              <a:rPr lang="en-US" dirty="0"/>
              <a:t>How will your collection be accessed?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159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How </a:t>
            </a:r>
            <a:r>
              <a:rPr lang="en-US" dirty="0"/>
              <a:t>is your collection related to other collections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dirty="0" smtClean="0"/>
              <a:t>Will your metadata be harvested?</a:t>
            </a:r>
          </a:p>
          <a:p>
            <a:pPr lvl="1"/>
            <a:r>
              <a:rPr lang="en-US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u="sng" dirty="0" smtClean="0"/>
              <a:t>How </a:t>
            </a:r>
            <a:r>
              <a:rPr lang="en-US" u="sng" dirty="0"/>
              <a:t>is your collection related to other collections</a:t>
            </a:r>
            <a:r>
              <a:rPr lang="en-US" u="sng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u="sng" dirty="0" smtClean="0"/>
              <a:t>Will your metadata be harvested?</a:t>
            </a:r>
          </a:p>
          <a:p>
            <a:pPr lvl="1"/>
            <a:r>
              <a:rPr lang="en-US" u="sng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669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0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Guiding questions: The MODAL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by Jane Greenberg (Drexel)</a:t>
            </a:r>
          </a:p>
          <a:p>
            <a:r>
              <a:rPr lang="en-US" dirty="0"/>
              <a:t>Conceptual framework for </a:t>
            </a:r>
            <a:r>
              <a:rPr lang="en-US" dirty="0" smtClean="0"/>
              <a:t>analyzing </a:t>
            </a:r>
            <a:r>
              <a:rPr lang="en-US" b="1" u="sng" dirty="0" smtClean="0"/>
              <a:t>M</a:t>
            </a:r>
            <a:r>
              <a:rPr lang="en-US" dirty="0" smtClean="0"/>
              <a:t>etadata </a:t>
            </a:r>
            <a:r>
              <a:rPr lang="en-US" b="1" u="sng" dirty="0" smtClean="0"/>
              <a:t>O</a:t>
            </a:r>
            <a:r>
              <a:rPr lang="en-US" dirty="0" smtClean="0"/>
              <a:t>bjectives and principles, </a:t>
            </a:r>
            <a:r>
              <a:rPr lang="en-US" b="1" u="sng" dirty="0" smtClean="0"/>
              <a:t>D</a:t>
            </a:r>
            <a:r>
              <a:rPr lang="en-US" dirty="0" smtClean="0"/>
              <a:t>omain, and </a:t>
            </a:r>
            <a:r>
              <a:rPr lang="en-US" b="1" u="sng" dirty="0" smtClean="0"/>
              <a:t>A</a:t>
            </a:r>
            <a:r>
              <a:rPr lang="en-US" dirty="0" smtClean="0"/>
              <a:t>rchitectural </a:t>
            </a:r>
            <a:r>
              <a:rPr lang="en-US" b="1" u="sng" dirty="0" smtClean="0"/>
              <a:t>L</a:t>
            </a:r>
            <a:r>
              <a:rPr lang="en-US" dirty="0" smtClean="0"/>
              <a:t>ayout</a:t>
            </a:r>
          </a:p>
          <a:p>
            <a:r>
              <a:rPr lang="en-US" dirty="0" smtClean="0"/>
              <a:t>2005 paper establishes framework, Willis, Greenberg &amp; White apply it to scientific data schemas in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50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MODAL applied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Guiding questions: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is the scope of scientific metadata schemes? 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are the similarities and differences between </a:t>
            </a:r>
            <a:r>
              <a:rPr lang="en-US" dirty="0" smtClean="0"/>
              <a:t>scientific </a:t>
            </a:r>
            <a:r>
              <a:rPr lang="en-US" dirty="0"/>
              <a:t>metadata schemes</a:t>
            </a:r>
            <a:r>
              <a:rPr lang="en-US" dirty="0" smtClean="0"/>
              <a:t>?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 smtClean="0"/>
              <a:t>are the </a:t>
            </a:r>
            <a:r>
              <a:rPr lang="en-US" dirty="0"/>
              <a:t>fundamental requirements of metadata schemes for scientific data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8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Different goals of scientific metadata</a:t>
            </a:r>
            <a:endParaRPr lang="en-US" dirty="0"/>
          </a:p>
        </p:txBody>
      </p:sp>
      <p:pic>
        <p:nvPicPr>
          <p:cNvPr id="4" name="Content Placeholder 3" descr="metadata goals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334" r="-21334"/>
          <a:stretch>
            <a:fillRect/>
          </a:stretch>
        </p:blipFill>
        <p:spPr>
          <a:xfrm>
            <a:off x="826831" y="1434799"/>
            <a:ext cx="7636837" cy="4199966"/>
          </a:xfrm>
        </p:spPr>
      </p:pic>
      <p:sp>
        <p:nvSpPr>
          <p:cNvPr id="5" name="TextBox 4"/>
          <p:cNvSpPr txBox="1"/>
          <p:nvPr/>
        </p:nvSpPr>
        <p:spPr>
          <a:xfrm>
            <a:off x="7517733" y="4479044"/>
            <a:ext cx="1626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(Willis, Greenberg &amp; White, 2012)</a:t>
            </a:r>
          </a:p>
        </p:txBody>
      </p:sp>
    </p:spTree>
    <p:extLst>
      <p:ext uri="{BB962C8B-B14F-4D97-AF65-F5344CB8AC3E}">
        <p14:creationId xmlns:p14="http://schemas.microsoft.com/office/powerpoint/2010/main" val="403930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Specific Standards</a:t>
            </a:r>
            <a:endParaRPr lang="en-US" dirty="0"/>
          </a:p>
        </p:txBody>
      </p:sp>
      <p:pic>
        <p:nvPicPr>
          <p:cNvPr id="5" name="Picture 4" descr="darwin-core-unofficial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667844"/>
            <a:ext cx="1036048" cy="1353769"/>
          </a:xfrm>
          <a:prstGeom prst="rect">
            <a:avLst/>
          </a:prstGeom>
        </p:spPr>
      </p:pic>
      <p:pic>
        <p:nvPicPr>
          <p:cNvPr id="6" name="Picture 5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80" y="4312899"/>
            <a:ext cx="812800" cy="812800"/>
          </a:xfrm>
          <a:prstGeom prst="rect">
            <a:avLst/>
          </a:prstGeom>
        </p:spPr>
      </p:pic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317" y="1417638"/>
            <a:ext cx="1485900" cy="685800"/>
          </a:xfrm>
          <a:prstGeom prst="rect">
            <a:avLst/>
          </a:prstGeom>
        </p:spPr>
      </p:pic>
      <p:pic>
        <p:nvPicPr>
          <p:cNvPr id="8" name="Picture 7" descr="imgr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317" y="2364649"/>
            <a:ext cx="1873045" cy="13139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661475" y="3445252"/>
            <a:ext cx="202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more</a:t>
            </a:r>
            <a:endParaRPr lang="en-US" dirty="0"/>
          </a:p>
        </p:txBody>
      </p:sp>
      <p:pic>
        <p:nvPicPr>
          <p:cNvPr id="10" name="Picture 9" descr="midas.tif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039948" y="3629918"/>
            <a:ext cx="1907414" cy="749580"/>
          </a:xfrm>
          <a:prstGeom prst="rect">
            <a:avLst/>
          </a:prstGeom>
        </p:spPr>
      </p:pic>
      <p:pic>
        <p:nvPicPr>
          <p:cNvPr id="11" name="Picture 10" descr="logo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72" y="4636749"/>
            <a:ext cx="2451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6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Specific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Pros: can better facilitate reuse by better describing data; greatly improves interoperability</a:t>
            </a:r>
          </a:p>
          <a:p>
            <a:endParaRPr lang="en-US" dirty="0"/>
          </a:p>
          <a:p>
            <a:r>
              <a:rPr lang="en-US" dirty="0" smtClean="0"/>
              <a:t>Cons: hard to use and understand by non-expert; do not cover all use cases, even for their domain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450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 will always be many possible ways to do the same 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4597" cy="1398797"/>
          </a:xfrm>
          <a:ln>
            <a:solidFill>
              <a:srgbClr val="00000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100	a	Shakespeare, William   d   1564-</a:t>
            </a:r>
            <a:r>
              <a:rPr lang="en-US" sz="2400" dirty="0" smtClean="0"/>
              <a:t>1616</a:t>
            </a:r>
          </a:p>
          <a:p>
            <a:pPr marL="0" indent="0">
              <a:buNone/>
            </a:pPr>
            <a:r>
              <a:rPr lang="en-US" sz="2400" dirty="0" smtClean="0"/>
              <a:t>245</a:t>
            </a:r>
            <a:r>
              <a:rPr lang="en-US" sz="2400" dirty="0"/>
              <a:t>	a	Hamlet	  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260</a:t>
            </a:r>
            <a:r>
              <a:rPr lang="en-US" sz="2400" dirty="0"/>
              <a:t>	a	New York: b  Penguin Books,   c 2003	    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57199" y="3752166"/>
            <a:ext cx="8229601" cy="15696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/>
              <a:t>&lt;</a:t>
            </a:r>
            <a:r>
              <a:rPr lang="en-US" sz="2400" dirty="0" err="1"/>
              <a:t>dc:creator</a:t>
            </a:r>
            <a:r>
              <a:rPr lang="en-US" sz="2400" dirty="0"/>
              <a:t>&gt;Shakespeare, William, 1564-1616&lt;/&gt;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dc:title</a:t>
            </a:r>
            <a:r>
              <a:rPr lang="en-US" sz="2400" dirty="0"/>
              <a:t>&gt;Hamlet&lt;/&gt;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dc:publisher</a:t>
            </a:r>
            <a:r>
              <a:rPr lang="en-US" sz="2400" dirty="0"/>
              <a:t>&gt;Penguin Books&lt;/&gt;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dc:date</a:t>
            </a:r>
            <a:r>
              <a:rPr lang="en-US" sz="2400" dirty="0"/>
              <a:t>&gt;2003&lt;/&gt;</a:t>
            </a:r>
          </a:p>
        </p:txBody>
      </p:sp>
    </p:spTree>
    <p:extLst>
      <p:ext uri="{BB962C8B-B14F-4D97-AF65-F5344CB8AC3E}">
        <p14:creationId xmlns:p14="http://schemas.microsoft.com/office/powerpoint/2010/main" val="3377327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“The great thing about standards is that there’s so many of them”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98525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ICOADS dataset in 2 repositories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9" name="Picture 8" descr="ICOA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226" y="2768987"/>
            <a:ext cx="5102992" cy="3673082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839" y="5825852"/>
            <a:ext cx="3393161" cy="59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46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Standards (and your ability to implement them) will always have limitations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698730" y="3636211"/>
            <a:ext cx="347502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81322" y="3313045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Expressivity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0240" y="3313259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Interoperability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9180" y="3862809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Community needs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3862800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Local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70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8"/>
            <a:ext cx="6350000" cy="3594100"/>
          </a:xfrm>
          <a:prstGeom prst="rect">
            <a:avLst/>
          </a:prstGeom>
        </p:spPr>
      </p:pic>
      <p:sp>
        <p:nvSpPr>
          <p:cNvPr id="2" name="&quot;No&quot; Symbol 1"/>
          <p:cNvSpPr/>
          <p:nvPr/>
        </p:nvSpPr>
        <p:spPr>
          <a:xfrm>
            <a:off x="1789185" y="991505"/>
            <a:ext cx="5512941" cy="4683217"/>
          </a:xfrm>
          <a:prstGeom prst="noSmoking">
            <a:avLst>
              <a:gd name="adj" fmla="val 8571"/>
            </a:avLst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56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56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09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Metadata III: </a:t>
            </a:r>
            <a:r>
              <a:rPr lang="en-US" b="1" dirty="0" err="1" smtClean="0"/>
              <a:t>Crosswalking</a:t>
            </a:r>
            <a:r>
              <a:rPr lang="en-US" b="1" dirty="0" smtClean="0"/>
              <a:t>, reconciliation and propagation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62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would we aggregate these records?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4597" cy="1398797"/>
          </a:xfrm>
          <a:ln>
            <a:solidFill>
              <a:srgbClr val="00000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100	a	Shakespeare, William   d   1564-</a:t>
            </a:r>
            <a:r>
              <a:rPr lang="en-US" sz="2400" dirty="0" smtClean="0"/>
              <a:t>1616</a:t>
            </a:r>
          </a:p>
          <a:p>
            <a:pPr marL="0" indent="0">
              <a:buNone/>
            </a:pPr>
            <a:r>
              <a:rPr lang="en-US" sz="2400" dirty="0" smtClean="0"/>
              <a:t>245</a:t>
            </a:r>
            <a:r>
              <a:rPr lang="en-US" sz="2400" dirty="0"/>
              <a:t>	</a:t>
            </a:r>
            <a:r>
              <a:rPr lang="en-US" sz="2400" dirty="0" smtClean="0"/>
              <a:t>a</a:t>
            </a:r>
            <a:r>
              <a:rPr lang="en-US" sz="2400" dirty="0"/>
              <a:t>	</a:t>
            </a:r>
            <a:r>
              <a:rPr lang="en-US" sz="2400" dirty="0" smtClean="0"/>
              <a:t>The Tempest</a:t>
            </a:r>
            <a:r>
              <a:rPr lang="en-US" sz="2400" dirty="0"/>
              <a:t>	  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260</a:t>
            </a:r>
            <a:r>
              <a:rPr lang="en-US" sz="2400" dirty="0"/>
              <a:t>	a	</a:t>
            </a:r>
            <a:r>
              <a:rPr lang="en-US" sz="2400" dirty="0" smtClean="0"/>
              <a:t>London: </a:t>
            </a:r>
            <a:r>
              <a:rPr lang="en-US" sz="2400" dirty="0"/>
              <a:t>b  </a:t>
            </a:r>
            <a:r>
              <a:rPr lang="en-US" sz="2400" dirty="0" smtClean="0"/>
              <a:t>Arden Shakespeare,   </a:t>
            </a:r>
            <a:r>
              <a:rPr lang="en-US" sz="2400" dirty="0"/>
              <a:t>c </a:t>
            </a:r>
            <a:r>
              <a:rPr lang="en-US" sz="2400" dirty="0" smtClean="0"/>
              <a:t>1999</a:t>
            </a:r>
            <a:r>
              <a:rPr lang="en-US" sz="2400" dirty="0"/>
              <a:t>	    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57199" y="3752166"/>
            <a:ext cx="8229601" cy="15696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/>
              <a:t>&lt;</a:t>
            </a:r>
            <a:r>
              <a:rPr lang="en-US" sz="2400" dirty="0" err="1"/>
              <a:t>dc:creator</a:t>
            </a:r>
            <a:r>
              <a:rPr lang="en-US" sz="2400" dirty="0"/>
              <a:t>&gt;Shakespeare, William, 1564-1616&lt;/&gt;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dc:title</a:t>
            </a:r>
            <a:r>
              <a:rPr lang="en-US" sz="2400" dirty="0"/>
              <a:t>&gt;Hamlet&lt;/&gt;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dc:publisher</a:t>
            </a:r>
            <a:r>
              <a:rPr lang="en-US" sz="2400" dirty="0"/>
              <a:t>&gt;Penguin Books&lt;/&gt;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dc:date</a:t>
            </a:r>
            <a:r>
              <a:rPr lang="en-US" sz="2400" dirty="0"/>
              <a:t>&gt;2003&lt;/&gt;</a:t>
            </a:r>
          </a:p>
        </p:txBody>
      </p:sp>
    </p:spTree>
    <p:extLst>
      <p:ext uri="{BB962C8B-B14F-4D97-AF65-F5344CB8AC3E}">
        <p14:creationId xmlns:p14="http://schemas.microsoft.com/office/powerpoint/2010/main" val="3490278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Or move this one into a more general repository?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28" y="4984959"/>
            <a:ext cx="3393161" cy="596679"/>
          </a:xfrm>
          <a:prstGeom prst="rect">
            <a:avLst/>
          </a:prstGeom>
        </p:spPr>
      </p:pic>
      <p:sp>
        <p:nvSpPr>
          <p:cNvPr id="4" name="Bent-Up Arrow 3"/>
          <p:cNvSpPr/>
          <p:nvPr/>
        </p:nvSpPr>
        <p:spPr>
          <a:xfrm rot="5400000">
            <a:off x="4428254" y="4594497"/>
            <a:ext cx="1012662" cy="995648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65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93"/>
            <a:ext cx="9144000" cy="566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67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54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06" y="792383"/>
            <a:ext cx="6804851" cy="489806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705260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3" name="Picture 2" descr="GCMD ICOADS2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r="2169"/>
          <a:stretch/>
        </p:blipFill>
        <p:spPr>
          <a:xfrm>
            <a:off x="1167137" y="0"/>
            <a:ext cx="65836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916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570" y="1600201"/>
            <a:ext cx="3590064" cy="40626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Brings overlapping standards together</a:t>
            </a:r>
          </a:p>
          <a:p>
            <a:r>
              <a:rPr lang="en-US" dirty="0" smtClean="0"/>
              <a:t>Necessary for aggregation and integration</a:t>
            </a:r>
          </a:p>
          <a:p>
            <a:r>
              <a:rPr lang="en-US" dirty="0" smtClean="0"/>
              <a:t>Important but tricky</a:t>
            </a:r>
            <a:endParaRPr lang="en-US" dirty="0"/>
          </a:p>
        </p:txBody>
      </p:sp>
      <p:pic>
        <p:nvPicPr>
          <p:cNvPr id="8" name="Picture 7" descr="4704689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05" y="1789779"/>
            <a:ext cx="4561644" cy="342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82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843770"/>
            <a:ext cx="6350000" cy="35941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i="1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And yet… 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628918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familiar 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381854"/>
              </p:ext>
            </p:extLst>
          </p:nvPr>
        </p:nvGraphicFramePr>
        <p:xfrm>
          <a:off x="457200" y="1600200"/>
          <a:ext cx="8229600" cy="3759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CDWA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MARC/AACR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MODS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Dublin Core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Catalog Level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Genre/Form 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 - 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Object/Work Type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 - Form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Type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Components/Parts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 - 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Format.Extent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Classification Term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050 </a:t>
                      </a:r>
                      <a:b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084 "Other classification number"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Title Text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24Xa Title and Title - Related Information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647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TWO MORE SLIDES – domain specific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76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“Push”: Darwin Core published through IPT</a:t>
            </a:r>
          </a:p>
          <a:p>
            <a:r>
              <a:rPr lang="en-US" dirty="0" smtClean="0"/>
              <a:t>“Pull”: ICOADS in RDA harvested by GCMD</a:t>
            </a:r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06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Can be more complicated</a:t>
            </a:r>
          </a:p>
          <a:p>
            <a:pPr lvl="1"/>
            <a:r>
              <a:rPr lang="en-US" dirty="0" smtClean="0"/>
              <a:t>Unit conversion</a:t>
            </a:r>
          </a:p>
          <a:p>
            <a:pPr lvl="1"/>
            <a:r>
              <a:rPr lang="en-US" dirty="0" smtClean="0"/>
              <a:t>Idiosyncratic controlled vocabularies</a:t>
            </a:r>
          </a:p>
          <a:p>
            <a:r>
              <a:rPr lang="en-US" dirty="0" smtClean="0"/>
              <a:t>Can be “</a:t>
            </a:r>
            <a:r>
              <a:rPr lang="en-US" dirty="0" err="1" smtClean="0"/>
              <a:t>lossy</a:t>
            </a:r>
            <a:r>
              <a:rPr lang="en-US" dirty="0" smtClean="0"/>
              <a:t>”</a:t>
            </a:r>
          </a:p>
          <a:p>
            <a:pPr lvl="1"/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86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61" r="14998" b="14521"/>
          <a:stretch/>
        </p:blipFill>
        <p:spPr>
          <a:xfrm>
            <a:off x="852532" y="1009124"/>
            <a:ext cx="7772400" cy="1554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CMD ICOADS2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t="4" r="2169" b="86664"/>
          <a:stretch/>
        </p:blipFill>
        <p:spPr>
          <a:xfrm>
            <a:off x="852532" y="3670831"/>
            <a:ext cx="6583680" cy="914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340620" y="388105"/>
            <a:ext cx="578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does this: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0620" y="2998997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Become this: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340620" y="4862590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7732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“friction”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i="1" dirty="0" smtClean="0"/>
              <a:t>“Every </a:t>
            </a:r>
            <a:r>
              <a:rPr lang="en-US" sz="2800" i="1" dirty="0"/>
              <a:t>movement of data across an interface comes at some cost in time, energy, and human attention. Every interface between groups and organizations, as well as between machines, represents a point of resistance where data can be garbled, misinterpreted, or </a:t>
            </a:r>
            <a:r>
              <a:rPr lang="en-US" sz="2800" i="1" dirty="0" smtClean="0"/>
              <a:t>lost…</a:t>
            </a:r>
          </a:p>
          <a:p>
            <a:pPr marL="0" indent="0" algn="ctr">
              <a:buNone/>
            </a:pPr>
            <a:r>
              <a:rPr lang="en-US" sz="2800" i="1" dirty="0" smtClean="0"/>
              <a:t> …data </a:t>
            </a:r>
            <a:r>
              <a:rPr lang="en-US" sz="2800" i="1" dirty="0"/>
              <a:t>friction </a:t>
            </a:r>
            <a:r>
              <a:rPr lang="en-US" sz="2800" i="1" dirty="0" smtClean="0"/>
              <a:t>consumes </a:t>
            </a:r>
            <a:r>
              <a:rPr lang="en-US" sz="2800" i="1" dirty="0"/>
              <a:t>energy and produces turbulence and heat – that is, conflicts, disagreements, and inexact</a:t>
            </a:r>
            <a:r>
              <a:rPr lang="en-US" sz="2800" i="1" dirty="0" smtClean="0"/>
              <a:t>, unruly processes”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862985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“friction” by examining completeness &amp;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Searched for “</a:t>
            </a:r>
            <a:r>
              <a:rPr lang="en-US" i="1" dirty="0" err="1" smtClean="0"/>
              <a:t>mola</a:t>
            </a:r>
            <a:r>
              <a:rPr lang="en-US" i="1" dirty="0" smtClean="0"/>
              <a:t> </a:t>
            </a:r>
            <a:r>
              <a:rPr lang="en-US" i="1" dirty="0" err="1" smtClean="0"/>
              <a:t>mola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Evaluated every version of the “same” specimen record published/harvested through different services</a:t>
            </a:r>
          </a:p>
          <a:p>
            <a:pPr lvl="1"/>
            <a:r>
              <a:rPr lang="en-US" dirty="0" smtClean="0"/>
              <a:t>KUBI local website</a:t>
            </a:r>
          </a:p>
          <a:p>
            <a:pPr lvl="1"/>
            <a:r>
              <a:rPr lang="en-US" dirty="0" smtClean="0"/>
              <a:t>GBIF</a:t>
            </a:r>
          </a:p>
          <a:p>
            <a:pPr lvl="1"/>
            <a:r>
              <a:rPr lang="en-US" dirty="0" smtClean="0"/>
              <a:t>VertNet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18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BIFfullRecord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765"/>
            <a:ext cx="5344841" cy="3249780"/>
          </a:xfrm>
          <a:prstGeom prst="rect">
            <a:avLst/>
          </a:prstGeom>
        </p:spPr>
      </p:pic>
      <p:pic>
        <p:nvPicPr>
          <p:cNvPr id="3" name="Picture 2" descr="VertNet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07" y="885720"/>
            <a:ext cx="5856393" cy="2185938"/>
          </a:xfrm>
          <a:prstGeom prst="rect">
            <a:avLst/>
          </a:prstGeom>
        </p:spPr>
      </p:pic>
      <p:pic>
        <p:nvPicPr>
          <p:cNvPr id="4" name="Picture 3" descr="KUBILocalRecor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213" y="3256874"/>
            <a:ext cx="4980456" cy="249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40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Size/“</a:t>
            </a:r>
            <a:r>
              <a:rPr lang="en-US" dirty="0" err="1" smtClean="0"/>
              <a:t>lifestage</a:t>
            </a:r>
            <a:r>
              <a:rPr lang="en-US" dirty="0" smtClean="0"/>
              <a:t>”: larva</a:t>
            </a:r>
          </a:p>
          <a:p>
            <a:r>
              <a:rPr lang="en-US" dirty="0" smtClean="0"/>
              <a:t>Difference: 1mm vs. 4 m!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047" y="3171080"/>
            <a:ext cx="3370922" cy="2242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723" y="3171080"/>
            <a:ext cx="2664697" cy="227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4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56" y="529235"/>
            <a:ext cx="5758569" cy="49172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395" y="5235961"/>
            <a:ext cx="192719" cy="12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83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proliferation?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one-size-fits all standard</a:t>
            </a:r>
          </a:p>
          <a:p>
            <a:r>
              <a:rPr lang="en-US" dirty="0" smtClean="0"/>
              <a:t>Local and community needs are heterogeneous and changing</a:t>
            </a:r>
          </a:p>
          <a:p>
            <a:endParaRPr lang="en-US" dirty="0" smtClean="0"/>
          </a:p>
          <a:p>
            <a:r>
              <a:rPr lang="en-US" dirty="0" smtClean="0"/>
              <a:t>Research data are hugely diverse!</a:t>
            </a:r>
          </a:p>
          <a:p>
            <a:r>
              <a:rPr lang="en-US" dirty="0" smtClean="0"/>
              <a:t>Domain-specific needs are diverse!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42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 point of transfer = point of potential data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38" y="1893770"/>
            <a:ext cx="8403867" cy="24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077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ildetails_590_46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0"/>
            <a:ext cx="74930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70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for research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Descriptive: must describe variables and data properties</a:t>
            </a:r>
          </a:p>
          <a:p>
            <a:r>
              <a:rPr lang="en-US" dirty="0" smtClean="0"/>
              <a:t>Structural: formatted according to domain-/project-specific methods and standards</a:t>
            </a:r>
          </a:p>
          <a:p>
            <a:r>
              <a:rPr lang="en-US" dirty="0" smtClean="0"/>
              <a:t>Administrative: rights, embargos, sharing</a:t>
            </a:r>
          </a:p>
        </p:txBody>
      </p:sp>
    </p:spTree>
    <p:extLst>
      <p:ext uri="{BB962C8B-B14F-4D97-AF65-F5344CB8AC3E}">
        <p14:creationId xmlns:p14="http://schemas.microsoft.com/office/powerpoint/2010/main" val="1779448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for research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Methods: reproducible research data requires well documented analytical and data collection methods!</a:t>
            </a:r>
          </a:p>
          <a:p>
            <a:pPr lvl="1"/>
            <a:r>
              <a:rPr lang="en-US" dirty="0" smtClean="0"/>
              <a:t>Growing area of study</a:t>
            </a:r>
          </a:p>
          <a:p>
            <a:pPr lvl="1"/>
            <a:r>
              <a:rPr lang="en-US" dirty="0" smtClean="0"/>
              <a:t>Controlled vocabularies and PROV-O can help</a:t>
            </a:r>
          </a:p>
        </p:txBody>
      </p:sp>
    </p:spTree>
    <p:extLst>
      <p:ext uri="{BB962C8B-B14F-4D97-AF65-F5344CB8AC3E}">
        <p14:creationId xmlns:p14="http://schemas.microsoft.com/office/powerpoint/2010/main" val="529634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How to evaluate and select from such a diverse range?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408008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Producer vs. Manager vs. 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3" name="Donut 2"/>
          <p:cNvSpPr/>
          <p:nvPr/>
        </p:nvSpPr>
        <p:spPr>
          <a:xfrm>
            <a:off x="3415591" y="4805103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66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Manager (e.g. your)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</a:t>
            </a:r>
            <a:r>
              <a:rPr lang="en-US" dirty="0"/>
              <a:t>looking at schemas, </a:t>
            </a:r>
            <a:r>
              <a:rPr lang="en-US" dirty="0" smtClean="0"/>
              <a:t>articulate the “specificities” </a:t>
            </a:r>
            <a:r>
              <a:rPr lang="en-US" dirty="0"/>
              <a:t>of your </a:t>
            </a:r>
            <a:r>
              <a:rPr lang="en-US" dirty="0" smtClean="0"/>
              <a:t>repository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are </a:t>
            </a:r>
            <a:r>
              <a:rPr lang="en-US" i="1" dirty="0" smtClean="0"/>
              <a:t>your institution’s</a:t>
            </a:r>
            <a:r>
              <a:rPr lang="en-US" dirty="0" smtClean="0"/>
              <a:t> needs?  What are the practical constraints of your 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3698</TotalTime>
  <Words>1254</Words>
  <Application>Microsoft Macintosh PowerPoint</Application>
  <PresentationFormat>On-screen Show (4:3)</PresentationFormat>
  <Paragraphs>210</Paragraphs>
  <Slides>41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Metadata II: Evaluating and Selecting Metadata Schemas</vt:lpstr>
      <vt:lpstr>PowerPoint Presentation</vt:lpstr>
      <vt:lpstr>PowerPoint Presentation</vt:lpstr>
      <vt:lpstr>Why the proliferation?</vt:lpstr>
      <vt:lpstr>Metadata for research data</vt:lpstr>
      <vt:lpstr>Metadata for research data</vt:lpstr>
      <vt:lpstr>PowerPoint Presentation</vt:lpstr>
      <vt:lpstr>Producer vs. Manager vs. Consumer needs</vt:lpstr>
      <vt:lpstr>Manager (e.g. your) Needs</vt:lpstr>
      <vt:lpstr>“Nine questions” for needs assessment</vt:lpstr>
      <vt:lpstr>Kennedy 2008 continued</vt:lpstr>
      <vt:lpstr>Kennedy 2008 continued</vt:lpstr>
      <vt:lpstr>Consumer needs</vt:lpstr>
      <vt:lpstr>Guiding questions: The MODAL framework</vt:lpstr>
      <vt:lpstr>MODAL applied</vt:lpstr>
      <vt:lpstr>Different goals of scientific metadata</vt:lpstr>
      <vt:lpstr>Domain Specific Standards</vt:lpstr>
      <vt:lpstr>Domain Specific Standards</vt:lpstr>
      <vt:lpstr>There will always be many possible ways to do the same thing</vt:lpstr>
      <vt:lpstr>ICOADS dataset in 2 repositories</vt:lpstr>
      <vt:lpstr>Standards (and your ability to implement them) will always have limitations</vt:lpstr>
      <vt:lpstr>PowerPoint Presentation</vt:lpstr>
      <vt:lpstr>Metadata III: Crosswalking, reconciliation and propagation</vt:lpstr>
      <vt:lpstr>How would we aggregate these records?</vt:lpstr>
      <vt:lpstr>Or move this one into a more general repository?</vt:lpstr>
      <vt:lpstr>PowerPoint Presentation</vt:lpstr>
      <vt:lpstr>GCMD Result</vt:lpstr>
      <vt:lpstr>GCMD Result</vt:lpstr>
      <vt:lpstr>Crosswalking</vt:lpstr>
      <vt:lpstr>A more familiar example</vt:lpstr>
      <vt:lpstr>TWO MORE SLIDES – domain specific examples</vt:lpstr>
      <vt:lpstr>Crosswalking research data</vt:lpstr>
      <vt:lpstr>Crosswalking research data</vt:lpstr>
      <vt:lpstr>PowerPoint Presentation</vt:lpstr>
      <vt:lpstr>Data “friction”</vt:lpstr>
      <vt:lpstr>Finding “friction” by examining completeness &amp; coverage</vt:lpstr>
      <vt:lpstr>PowerPoint Presentation</vt:lpstr>
      <vt:lpstr>Losses:</vt:lpstr>
      <vt:lpstr>PowerPoint Presentation</vt:lpstr>
      <vt:lpstr>Every point of transfer = point of potential data loss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Workflows</dc:title>
  <dc:creator>Nic Weber</dc:creator>
  <cp:lastModifiedBy>andrea thomer</cp:lastModifiedBy>
  <cp:revision>92</cp:revision>
  <cp:lastPrinted>2014-12-29T20:59:13Z</cp:lastPrinted>
  <dcterms:created xsi:type="dcterms:W3CDTF">2014-12-23T22:24:41Z</dcterms:created>
  <dcterms:modified xsi:type="dcterms:W3CDTF">2015-02-09T21:13:10Z</dcterms:modified>
</cp:coreProperties>
</file>

<file path=docProps/thumbnail.jpeg>
</file>